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50" r:id="rId1"/>
  </p:sldMasterIdLst>
  <p:notesMasterIdLst>
    <p:notesMasterId r:id="rId24"/>
  </p:notesMasterIdLst>
  <p:sldIdLst>
    <p:sldId id="268" r:id="rId2"/>
    <p:sldId id="269" r:id="rId3"/>
    <p:sldId id="263" r:id="rId4"/>
    <p:sldId id="267" r:id="rId5"/>
    <p:sldId id="264" r:id="rId6"/>
    <p:sldId id="265" r:id="rId7"/>
    <p:sldId id="266" r:id="rId8"/>
    <p:sldId id="270" r:id="rId9"/>
    <p:sldId id="271" r:id="rId10"/>
    <p:sldId id="272" r:id="rId11"/>
    <p:sldId id="273" r:id="rId12"/>
    <p:sldId id="274" r:id="rId13"/>
    <p:sldId id="275" r:id="rId14"/>
    <p:sldId id="282" r:id="rId15"/>
    <p:sldId id="276" r:id="rId16"/>
    <p:sldId id="283" r:id="rId17"/>
    <p:sldId id="277" r:id="rId18"/>
    <p:sldId id="278" r:id="rId19"/>
    <p:sldId id="279" r:id="rId20"/>
    <p:sldId id="280" r:id="rId21"/>
    <p:sldId id="281" r:id="rId22"/>
    <p:sldId id="284" r:id="rId23"/>
  </p:sldIdLst>
  <p:sldSz cx="9144000" cy="5143500" type="screen16x9"/>
  <p:notesSz cx="6858000" cy="9144000"/>
  <p:embeddedFontLst>
    <p:embeddedFont>
      <p:font typeface="Raleway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27740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99442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31300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98158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93499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91546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86369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6984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69395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479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8066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5310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94173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5288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4704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4365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271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79404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1868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0603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9483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Shape 5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2612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over exampl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/>
          <p:cNvPicPr preferRelativeResize="0"/>
          <p:nvPr/>
        </p:nvPicPr>
        <p:blipFill rotWithShape="1">
          <a:blip r:embed="rId2">
            <a:alphaModFix/>
          </a:blip>
          <a:srcRect l="25944" r="22506"/>
          <a:stretch/>
        </p:blipFill>
        <p:spPr>
          <a:xfrm>
            <a:off x="0" y="0"/>
            <a:ext cx="3977677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Shape 79"/>
          <p:cNvSpPr/>
          <p:nvPr/>
        </p:nvSpPr>
        <p:spPr>
          <a:xfrm>
            <a:off x="3977675" y="0"/>
            <a:ext cx="5166300" cy="5143500"/>
          </a:xfrm>
          <a:prstGeom prst="rect">
            <a:avLst/>
          </a:prstGeom>
          <a:solidFill>
            <a:srgbClr val="D71F3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/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6350" y="430186"/>
            <a:ext cx="1490550" cy="7452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Shape 81"/>
          <p:cNvSpPr txBox="1"/>
          <p:nvPr/>
        </p:nvSpPr>
        <p:spPr>
          <a:xfrm>
            <a:off x="8094872" y="4776275"/>
            <a:ext cx="996000" cy="288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ciandt.com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ctrTitle"/>
          </p:nvPr>
        </p:nvSpPr>
        <p:spPr>
          <a:xfrm>
            <a:off x="4463675" y="430175"/>
            <a:ext cx="4093200" cy="2541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defRPr sz="3200" b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ubTitle" idx="1"/>
          </p:nvPr>
        </p:nvSpPr>
        <p:spPr>
          <a:xfrm>
            <a:off x="4516350" y="3321225"/>
            <a:ext cx="4093200" cy="1193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hape 85"/>
          <p:cNvPicPr preferRelativeResize="0"/>
          <p:nvPr/>
        </p:nvPicPr>
        <p:blipFill rotWithShape="1">
          <a:blip r:embed="rId2">
            <a:alphaModFix/>
          </a:blip>
          <a:srcRect l="25944" r="22506"/>
          <a:stretch/>
        </p:blipFill>
        <p:spPr>
          <a:xfrm>
            <a:off x="0" y="0"/>
            <a:ext cx="3977677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/>
          <p:nvPr/>
        </p:nvSpPr>
        <p:spPr>
          <a:xfrm>
            <a:off x="3977675" y="0"/>
            <a:ext cx="5166300" cy="5143500"/>
          </a:xfrm>
          <a:prstGeom prst="rect">
            <a:avLst/>
          </a:prstGeom>
          <a:solidFill>
            <a:srgbClr val="D71F3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/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6350" y="430186"/>
            <a:ext cx="1490550" cy="7452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8094872" y="4776275"/>
            <a:ext cx="996000" cy="288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ciandt.com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ctrTitle"/>
          </p:nvPr>
        </p:nvSpPr>
        <p:spPr>
          <a:xfrm>
            <a:off x="4463675" y="430175"/>
            <a:ext cx="4093200" cy="2541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defRPr sz="3200" b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buSzPct val="100000"/>
              <a:buFont typeface="Raleway"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ubTitle" idx="1"/>
          </p:nvPr>
        </p:nvSpPr>
        <p:spPr>
          <a:xfrm>
            <a:off x="4516350" y="3321225"/>
            <a:ext cx="4093200" cy="1193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aleway"/>
              <a:buNone/>
              <a:defRPr sz="18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Font typeface="Raleway"/>
              <a:buNone/>
              <a:defRPr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40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Raleway"/>
              <a:buNone/>
              <a:defRPr sz="3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Raleway"/>
              <a:buNone/>
              <a:defRPr sz="3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Raleway"/>
              <a:buNone/>
              <a:defRPr sz="3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Raleway"/>
              <a:buNone/>
              <a:defRPr sz="3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Raleway"/>
              <a:buNone/>
              <a:defRPr sz="3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Raleway"/>
              <a:buNone/>
              <a:defRPr sz="3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Raleway"/>
              <a:buNone/>
              <a:defRPr sz="3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Raleway"/>
              <a:buNone/>
              <a:defRPr sz="3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Raleway"/>
              <a:buNone/>
              <a:defRPr sz="3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600"/>
              </a:spcBef>
              <a:buClr>
                <a:schemeClr val="dk1"/>
              </a:buClr>
              <a:buSzPct val="100000"/>
              <a:buFont typeface="Raleway"/>
              <a:defRPr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500"/>
              </a:spcBef>
              <a:buClr>
                <a:schemeClr val="dk1"/>
              </a:buClr>
              <a:buSzPct val="100000"/>
              <a:buFont typeface="Raleway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500"/>
              </a:spcBef>
              <a:buClr>
                <a:schemeClr val="dk1"/>
              </a:buClr>
              <a:buSzPct val="100000"/>
              <a:buFont typeface="Raleway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400"/>
              </a:spcBef>
              <a:buClr>
                <a:schemeClr val="dk1"/>
              </a:buClr>
              <a:buSzPct val="100000"/>
              <a:buFont typeface="Raleway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400"/>
              </a:spcBef>
              <a:buClr>
                <a:schemeClr val="dk1"/>
              </a:buClr>
              <a:buSzPct val="100000"/>
              <a:buFont typeface="Raleway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400"/>
              </a:spcBef>
              <a:buClr>
                <a:schemeClr val="dk1"/>
              </a:buClr>
              <a:buSzPct val="100000"/>
              <a:buFont typeface="Raleway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400"/>
              </a:spcBef>
              <a:buClr>
                <a:schemeClr val="dk1"/>
              </a:buClr>
              <a:buSzPct val="100000"/>
              <a:buFont typeface="Raleway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400"/>
              </a:spcBef>
              <a:buClr>
                <a:schemeClr val="dk1"/>
              </a:buClr>
              <a:buSzPct val="100000"/>
              <a:buFont typeface="Raleway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400"/>
              </a:spcBef>
              <a:buClr>
                <a:schemeClr val="dk1"/>
              </a:buClr>
              <a:buSzPct val="100000"/>
              <a:buFont typeface="Raleway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</a:rPr>
              <a:t>‹nº›</a:t>
            </a:fld>
            <a:endParaRPr lang="en" sz="1300">
              <a:solidFill>
                <a:schemeClr val="dk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9" r:id="rId4"/>
    <p:sldLayoutId id="2147483670" r:id="rId5"/>
    <p:sldLayoutId id="2147483671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5" name="Shape 515"/>
          <p:cNvSpPr txBox="1">
            <a:spLocks noGrp="1"/>
          </p:cNvSpPr>
          <p:nvPr>
            <p:ph type="body" idx="4294967295"/>
          </p:nvPr>
        </p:nvSpPr>
        <p:spPr>
          <a:xfrm>
            <a:off x="74428" y="1695311"/>
            <a:ext cx="9016443" cy="156174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</a:pPr>
            <a:r>
              <a:rPr lang="en" sz="3600" dirty="0">
                <a:solidFill>
                  <a:schemeClr val="tx1"/>
                </a:solidFill>
              </a:rPr>
              <a:t>CoLearn</a:t>
            </a:r>
          </a:p>
          <a:p>
            <a:pPr lvl="0">
              <a:lnSpc>
                <a:spcPct val="115000"/>
              </a:lnSpc>
              <a:spcBef>
                <a:spcPts val="0"/>
              </a:spcBef>
            </a:pPr>
            <a:r>
              <a:rPr lang="en" sz="2000" dirty="0">
                <a:solidFill>
                  <a:schemeClr val="tx1"/>
                </a:solidFill>
              </a:rPr>
              <a:t>Plataforma de Aprendizagem Colaborativa Online</a:t>
            </a:r>
          </a:p>
        </p:txBody>
      </p:sp>
      <p:sp>
        <p:nvSpPr>
          <p:cNvPr id="8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" name="Shape 514"/>
          <p:cNvSpPr txBox="1"/>
          <p:nvPr/>
        </p:nvSpPr>
        <p:spPr>
          <a:xfrm>
            <a:off x="74427" y="3927107"/>
            <a:ext cx="4703270" cy="8985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Aluno: André Matheus Nicoletti Lemos da Silva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endParaRPr lang="en" dirty="0">
              <a:solidFill>
                <a:schemeClr val="tx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Orientador: Carlos Miguel Tobar Toledo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81455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>
            <a:spLocks noGrp="1"/>
          </p:cNvSpPr>
          <p:nvPr>
            <p:ph type="body" idx="4294967295"/>
          </p:nvPr>
        </p:nvSpPr>
        <p:spPr>
          <a:xfrm>
            <a:off x="74426" y="2208254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Plano de Avaliação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</a:rPr>
              <a:t>Preparações</a:t>
            </a:r>
            <a:endParaRPr lang="en" sz="1800" dirty="0">
              <a:solidFill>
                <a:schemeClr val="tx1"/>
              </a:solidFill>
              <a:sym typeface="Raleway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Retângulo 4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180702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6" y="1241448"/>
            <a:ext cx="9016443" cy="35084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O ambiente será preparado pelo autor do TCC;</a:t>
            </a:r>
          </a:p>
          <a:p>
            <a:pPr algn="just"/>
            <a:endParaRPr lang="pt-BR" sz="1800" dirty="0">
              <a:latin typeface="Raleway" panose="020B0604020202020204" charset="0"/>
            </a:endParaRPr>
          </a:p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Será utilizado dois computadores com o navegador web Google Chrome; </a:t>
            </a:r>
          </a:p>
          <a:p>
            <a:pPr algn="just"/>
            <a:endParaRPr lang="pt-BR" sz="1800" dirty="0">
              <a:latin typeface="Raleway" panose="020B0604020202020204" charset="0"/>
            </a:endParaRPr>
          </a:p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O site já estará carregado e autenticado com o usuário “Avaliador”;</a:t>
            </a:r>
          </a:p>
          <a:p>
            <a:pPr algn="just"/>
            <a:endParaRPr lang="pt-BR" sz="1800" dirty="0">
              <a:latin typeface="Raleway" panose="020B0604020202020204" charset="0"/>
            </a:endParaRPr>
          </a:p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Existirão perguntas e respostas previamente criadas pelo autor do sistema. Um documento com essas perguntas e respostas está anexada ao plano de trabalho; </a:t>
            </a:r>
          </a:p>
          <a:p>
            <a:pPr algn="just"/>
            <a:endParaRPr lang="pt-BR" sz="1800" dirty="0">
              <a:latin typeface="Raleway" panose="020B0604020202020204" charset="0"/>
            </a:endParaRPr>
          </a:p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O desenvolvedor do artefato estará conectado no site como o usuário “Dev” e responderá à pergunta feita pelo avaliador.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Shape 515"/>
          <p:cNvSpPr txBox="1">
            <a:spLocks noGrp="1"/>
          </p:cNvSpPr>
          <p:nvPr>
            <p:ph type="body" idx="4294967295"/>
          </p:nvPr>
        </p:nvSpPr>
        <p:spPr>
          <a:xfrm>
            <a:off x="127557" y="518056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sym typeface="Raleway"/>
              </a:rPr>
              <a:t>Plano de Avaliação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b="1" dirty="0">
                <a:solidFill>
                  <a:schemeClr val="tx1"/>
                </a:solidFill>
              </a:rPr>
              <a:t>Preparações</a:t>
            </a:r>
            <a:endParaRPr lang="en" sz="1400" b="1" dirty="0">
              <a:solidFill>
                <a:schemeClr val="tx1"/>
              </a:solidFill>
              <a:sym typeface="Raleway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0426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>
            <a:spLocks noGrp="1"/>
          </p:cNvSpPr>
          <p:nvPr>
            <p:ph type="body" idx="4294967295"/>
          </p:nvPr>
        </p:nvSpPr>
        <p:spPr>
          <a:xfrm>
            <a:off x="74426" y="2208254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Plano de Avaliação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</a:rPr>
              <a:t>Roteiro de avaliação</a:t>
            </a:r>
            <a:endParaRPr lang="en" sz="1800" dirty="0">
              <a:solidFill>
                <a:schemeClr val="tx1"/>
              </a:solidFill>
              <a:sym typeface="Raleway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5" name="Retângulo 4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751075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6" y="1253159"/>
            <a:ext cx="9016443" cy="349669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just"/>
            <a:r>
              <a:rPr lang="pt-BR" sz="1800" dirty="0">
                <a:latin typeface="Raleway" panose="020B0604020202020204" charset="0"/>
              </a:rPr>
              <a:t>1.  Clique no botão “+”, localizado no canto superior direito da página, para criar uma pergunta;</a:t>
            </a:r>
          </a:p>
          <a:p>
            <a:pPr algn="just"/>
            <a:endParaRPr lang="pt-BR" sz="1800" dirty="0">
              <a:latin typeface="Raleway" panose="020B0604020202020204" charset="0"/>
            </a:endParaRPr>
          </a:p>
          <a:p>
            <a:pPr algn="just"/>
            <a:endParaRPr lang="pt-BR" sz="1800" dirty="0">
              <a:latin typeface="Raleway" panose="020B0604020202020204" charset="0"/>
            </a:endParaRPr>
          </a:p>
          <a:p>
            <a:pPr algn="just"/>
            <a:r>
              <a:rPr lang="pt-BR" sz="1800" dirty="0">
                <a:latin typeface="Raleway" panose="020B0604020202020204" charset="0"/>
              </a:rPr>
              <a:t>2. Comece a escrever, na caixa de texto “Digite sua pergunta”, a seguinte pergunta: “Qual a diferença entre um programa servidor e um programa cliente? ”. Assim que uma pergunta com o título “O que é um programa cliente? O que é um programa servidor? ” aparecer, pare de digitar;</a:t>
            </a: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algn="just"/>
            <a:r>
              <a:rPr lang="pt-BR" sz="1800" dirty="0">
                <a:latin typeface="Raleway" panose="020B0604020202020204" charset="0"/>
              </a:rPr>
              <a:t>3. Clique na única pergunta que apareceu do lado direito da página;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5" name="Shape 515"/>
          <p:cNvSpPr txBox="1">
            <a:spLocks noGrp="1"/>
          </p:cNvSpPr>
          <p:nvPr>
            <p:ph type="body" idx="4294967295"/>
          </p:nvPr>
        </p:nvSpPr>
        <p:spPr>
          <a:xfrm>
            <a:off x="127557" y="518056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sym typeface="Raleway"/>
              </a:rPr>
              <a:t>Plano de Avaliação</a:t>
            </a:r>
          </a:p>
          <a:p>
            <a:pPr>
              <a:lnSpc>
                <a:spcPct val="115000"/>
              </a:lnSpc>
              <a:spcBef>
                <a:spcPts val="0"/>
              </a:spcBef>
            </a:pPr>
            <a:r>
              <a:rPr lang="en" sz="1400" b="1" dirty="0">
                <a:solidFill>
                  <a:schemeClr val="tx1"/>
                </a:solidFill>
              </a:rPr>
              <a:t>Roteiro</a:t>
            </a:r>
          </a:p>
        </p:txBody>
      </p:sp>
      <p:sp>
        <p:nvSpPr>
          <p:cNvPr id="6" name="Retângulo 5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704936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6" y="1253159"/>
            <a:ext cx="9016443" cy="349669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just"/>
            <a:r>
              <a:rPr lang="pt-BR" sz="1800" dirty="0">
                <a:latin typeface="Raleway" panose="020B0604020202020204" charset="0"/>
              </a:rPr>
              <a:t>4. Uma nova página é carregada com a pergunta selecionada no passo anterior. Há duas respostas (texto) para esta pergunta;</a:t>
            </a: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lvl="0" algn="just"/>
            <a:r>
              <a:rPr lang="pt-BR" sz="1800" dirty="0">
                <a:latin typeface="Raleway" panose="020B0604020202020204" charset="0"/>
              </a:rPr>
              <a:t>5. Leia as respostas para a pergunta acima;</a:t>
            </a: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algn="just"/>
            <a:r>
              <a:rPr lang="pt-BR" sz="1800" dirty="0">
                <a:latin typeface="Raleway" panose="020B0604020202020204" charset="0"/>
              </a:rPr>
              <a:t>6. Clique novamente no botão de criação de nova pergunta;</a:t>
            </a:r>
          </a:p>
          <a:p>
            <a:pPr lvl="0" algn="just"/>
            <a:endParaRPr lang="pt-BR" sz="1800" dirty="0">
              <a:latin typeface="Raleway" panose="020B0604020202020204" charset="0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5" name="Shape 515"/>
          <p:cNvSpPr txBox="1">
            <a:spLocks noGrp="1"/>
          </p:cNvSpPr>
          <p:nvPr>
            <p:ph type="body" idx="4294967295"/>
          </p:nvPr>
        </p:nvSpPr>
        <p:spPr>
          <a:xfrm>
            <a:off x="127557" y="518056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sym typeface="Raleway"/>
              </a:rPr>
              <a:t>Plano de Avaliação</a:t>
            </a:r>
          </a:p>
          <a:p>
            <a:pPr>
              <a:lnSpc>
                <a:spcPct val="115000"/>
              </a:lnSpc>
              <a:spcBef>
                <a:spcPts val="0"/>
              </a:spcBef>
            </a:pPr>
            <a:r>
              <a:rPr lang="en" sz="1400" b="1" dirty="0">
                <a:solidFill>
                  <a:schemeClr val="tx1"/>
                </a:solidFill>
              </a:rPr>
              <a:t>Roteiro</a:t>
            </a:r>
          </a:p>
        </p:txBody>
      </p:sp>
      <p:sp>
        <p:nvSpPr>
          <p:cNvPr id="6" name="Retângulo 5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040185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6" y="1253159"/>
            <a:ext cx="9016443" cy="349669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pt-BR" sz="1800" dirty="0">
                <a:latin typeface="Raleway" panose="020B0604020202020204" charset="0"/>
              </a:rPr>
              <a:t>7. Escreva na caixa de texto “Digite sua pergunta”, a seguinte pergunta: “Qual a diferença entre um hospedeiro e um sistema final? Um servidor é um sistema </a:t>
            </a:r>
            <a:r>
              <a:rPr lang="pt-BR" sz="1800">
                <a:latin typeface="Raleway" panose="020B0604020202020204" charset="0"/>
              </a:rPr>
              <a:t>final?”;</a:t>
            </a:r>
            <a:endParaRPr lang="pt-BR" sz="1800" dirty="0">
              <a:latin typeface="Raleway" panose="020B0604020202020204" charset="0"/>
            </a:endParaRPr>
          </a:p>
          <a:p>
            <a:pPr lvl="0"/>
            <a:endParaRPr lang="pt-BR" sz="1800" dirty="0">
              <a:latin typeface="Raleway" panose="020B0604020202020204" charset="0"/>
            </a:endParaRP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algn="just"/>
            <a:r>
              <a:rPr lang="pt-BR" sz="1800" dirty="0">
                <a:latin typeface="Raleway" panose="020B0604020202020204" charset="0"/>
              </a:rPr>
              <a:t>8. No campo “Escolha suas tags”, adicione as tags “computação” e “redes de computadores”. Para adicionar uma tag clique no botão “+”, ao lado direito da caixa de texto;</a:t>
            </a: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lvl="0" algn="just"/>
            <a:r>
              <a:rPr lang="pt-BR" sz="1800" dirty="0">
                <a:latin typeface="Raleway" panose="020B0604020202020204" charset="0"/>
              </a:rPr>
              <a:t>9.  Clique em “Perguntar!”;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5" name="Shape 515"/>
          <p:cNvSpPr txBox="1">
            <a:spLocks noGrp="1"/>
          </p:cNvSpPr>
          <p:nvPr>
            <p:ph type="body" idx="4294967295"/>
          </p:nvPr>
        </p:nvSpPr>
        <p:spPr>
          <a:xfrm>
            <a:off x="127557" y="518056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sym typeface="Raleway"/>
              </a:rPr>
              <a:t>Plano de Avaliação</a:t>
            </a:r>
          </a:p>
          <a:p>
            <a:pPr>
              <a:lnSpc>
                <a:spcPct val="115000"/>
              </a:lnSpc>
              <a:spcBef>
                <a:spcPts val="0"/>
              </a:spcBef>
            </a:pPr>
            <a:r>
              <a:rPr lang="en" sz="1400" b="1" dirty="0">
                <a:solidFill>
                  <a:schemeClr val="tx1"/>
                </a:solidFill>
              </a:rPr>
              <a:t>Roteiro</a:t>
            </a:r>
          </a:p>
        </p:txBody>
      </p:sp>
      <p:sp>
        <p:nvSpPr>
          <p:cNvPr id="6" name="Retângulo 5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9188274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6" y="1253159"/>
            <a:ext cx="9016443" cy="349669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just"/>
            <a:r>
              <a:rPr lang="pt-BR" sz="1800" dirty="0">
                <a:latin typeface="Raleway" panose="020B0604020202020204" charset="0"/>
              </a:rPr>
              <a:t>10.  Leia a resposta em texto que irá aparecer;</a:t>
            </a: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lvl="0" algn="just"/>
            <a:r>
              <a:rPr lang="pt-BR" sz="1800" dirty="0">
                <a:latin typeface="Raleway" panose="020B0604020202020204" charset="0"/>
              </a:rPr>
              <a:t>11.  Clique no nome do site, localizado no canto superior esquerdo, para voltar a tela inicial;</a:t>
            </a: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lvl="0" algn="just"/>
            <a:r>
              <a:rPr lang="pt-BR" sz="1800" dirty="0">
                <a:latin typeface="Raleway" panose="020B0604020202020204" charset="0"/>
              </a:rPr>
              <a:t>12.  Clique no botão "Filtrar por tags". Na caixa de texto que apareceu, adicione as tags "computação", "redes de computadores" e “sistema operacional”;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5" name="Shape 515"/>
          <p:cNvSpPr txBox="1">
            <a:spLocks noGrp="1"/>
          </p:cNvSpPr>
          <p:nvPr>
            <p:ph type="body" idx="4294967295"/>
          </p:nvPr>
        </p:nvSpPr>
        <p:spPr>
          <a:xfrm>
            <a:off x="127557" y="518056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sym typeface="Raleway"/>
              </a:rPr>
              <a:t>Plano de Avaliação</a:t>
            </a:r>
          </a:p>
          <a:p>
            <a:pPr>
              <a:lnSpc>
                <a:spcPct val="115000"/>
              </a:lnSpc>
              <a:spcBef>
                <a:spcPts val="0"/>
              </a:spcBef>
            </a:pPr>
            <a:r>
              <a:rPr lang="en" sz="1400" b="1" dirty="0">
                <a:solidFill>
                  <a:schemeClr val="tx1"/>
                </a:solidFill>
              </a:rPr>
              <a:t>Roteiro</a:t>
            </a:r>
          </a:p>
        </p:txBody>
      </p:sp>
      <p:sp>
        <p:nvSpPr>
          <p:cNvPr id="6" name="Retângulo 5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664664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6" y="1253159"/>
            <a:ext cx="9016443" cy="349669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just"/>
            <a:r>
              <a:rPr lang="pt-BR" sz="1800" dirty="0">
                <a:latin typeface="Raleway" panose="020B0604020202020204" charset="0"/>
              </a:rPr>
              <a:t>13.  Navegue pelas perguntas feitas por outros estudantes que apareceram. Clique em algumas perguntas e leia ou assista as respostas contidas em cada uma das perguntas;</a:t>
            </a: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lvl="0" algn="just"/>
            <a:endParaRPr lang="pt-BR" sz="1800" dirty="0">
              <a:latin typeface="Raleway" panose="020B0604020202020204" charset="0"/>
            </a:endParaRPr>
          </a:p>
          <a:p>
            <a:pPr algn="just"/>
            <a:r>
              <a:rPr lang="pt-BR" sz="1800" dirty="0">
                <a:latin typeface="Raleway" panose="020B0604020202020204" charset="0"/>
              </a:rPr>
              <a:t>14.  Ao final da navegação pelas perguntas, responda ao questionário abaixo.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5" name="Shape 515"/>
          <p:cNvSpPr txBox="1">
            <a:spLocks noGrp="1"/>
          </p:cNvSpPr>
          <p:nvPr>
            <p:ph type="body" idx="4294967295"/>
          </p:nvPr>
        </p:nvSpPr>
        <p:spPr>
          <a:xfrm>
            <a:off x="127557" y="518056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sym typeface="Raleway"/>
              </a:rPr>
              <a:t>Plano de Avaliação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b="1" dirty="0">
                <a:solidFill>
                  <a:schemeClr val="tx1"/>
                </a:solidFill>
              </a:rPr>
              <a:t>Roteiro</a:t>
            </a:r>
            <a:endParaRPr lang="en" sz="1400" b="1" dirty="0">
              <a:solidFill>
                <a:schemeClr val="tx1"/>
              </a:solidFill>
              <a:sym typeface="Raleway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5781137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>
            <a:spLocks noGrp="1"/>
          </p:cNvSpPr>
          <p:nvPr>
            <p:ph type="body" idx="4294967295"/>
          </p:nvPr>
        </p:nvSpPr>
        <p:spPr>
          <a:xfrm>
            <a:off x="74426" y="2208254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Plano de Avaliação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</a:rPr>
              <a:t>Questionário</a:t>
            </a:r>
            <a:endParaRPr lang="en" sz="1800" dirty="0">
              <a:solidFill>
                <a:schemeClr val="tx1"/>
              </a:solidFill>
              <a:sym typeface="Raleway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5" name="Retângulo 4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5574163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6" y="1253159"/>
            <a:ext cx="9016443" cy="349669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42900" indent="-342900" algn="just">
              <a:buAutoNum type="alphaLcParenR"/>
            </a:pPr>
            <a:r>
              <a:rPr lang="pt-BR" sz="1800" dirty="0">
                <a:latin typeface="Raleway" panose="020B0604020202020204" charset="0"/>
              </a:rPr>
              <a:t>O conteúdo do site é adequado para que estudantes aumentem seus conhecimentos em assuntos de seus interesses? Justifique.</a:t>
            </a:r>
          </a:p>
          <a:p>
            <a:pPr algn="just"/>
            <a:endParaRPr lang="pt-BR" sz="1800" dirty="0">
              <a:latin typeface="Raleway" panose="020B0604020202020204" charset="0"/>
            </a:endParaRPr>
          </a:p>
          <a:p>
            <a:pPr algn="just"/>
            <a:endParaRPr lang="pt-BR" sz="1800" dirty="0">
              <a:latin typeface="Raleway" panose="020B0604020202020204" charset="0"/>
            </a:endParaRPr>
          </a:p>
          <a:p>
            <a:pPr algn="just"/>
            <a:r>
              <a:rPr lang="pt-BR" sz="1800" dirty="0">
                <a:latin typeface="Raleway" panose="020B0604020202020204" charset="0"/>
              </a:rPr>
              <a:t>b)  A interação entre os estudantes através de perguntas e respostas favorece o ganho de conhecimento destes? Justifique.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19</a:t>
            </a:fld>
            <a:endParaRPr lang="en" dirty="0"/>
          </a:p>
        </p:txBody>
      </p:sp>
      <p:sp>
        <p:nvSpPr>
          <p:cNvPr id="5" name="Shape 515"/>
          <p:cNvSpPr txBox="1">
            <a:spLocks noGrp="1"/>
          </p:cNvSpPr>
          <p:nvPr>
            <p:ph type="body" idx="4294967295"/>
          </p:nvPr>
        </p:nvSpPr>
        <p:spPr>
          <a:xfrm>
            <a:off x="127557" y="518056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sym typeface="Raleway"/>
              </a:rPr>
              <a:t>Plano de Avaliação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b="1" dirty="0">
                <a:solidFill>
                  <a:schemeClr val="tx1"/>
                </a:solidFill>
              </a:rPr>
              <a:t>Questionário</a:t>
            </a:r>
            <a:endParaRPr lang="en" sz="1400" b="1" dirty="0">
              <a:solidFill>
                <a:schemeClr val="tx1"/>
              </a:solidFill>
              <a:sym typeface="Raleway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135546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>
            <a:spLocks noGrp="1"/>
          </p:cNvSpPr>
          <p:nvPr>
            <p:ph type="body" idx="4294967295"/>
          </p:nvPr>
        </p:nvSpPr>
        <p:spPr>
          <a:xfrm>
            <a:off x="74426" y="2208254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Introdução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6" name="Retângulo 5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150267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>
            <a:spLocks noGrp="1"/>
          </p:cNvSpPr>
          <p:nvPr>
            <p:ph type="body" idx="4294967295"/>
          </p:nvPr>
        </p:nvSpPr>
        <p:spPr>
          <a:xfrm>
            <a:off x="74426" y="2208254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Cronograma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5" name="Retângulo 4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192252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5" y="3675955"/>
            <a:ext cx="9016443" cy="10738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Obrigatório o desenvolvimento de, no mínimo, 40% do artefato no primeiro semestre;</a:t>
            </a:r>
          </a:p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Dos 8 sprints planejados, foram desenvolvidos 4 destes;</a:t>
            </a:r>
          </a:p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50% do total do desenvolvimento do artefato foi concluído.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21</a:t>
            </a:fld>
            <a:endParaRPr lang="en" dirty="0"/>
          </a:p>
        </p:txBody>
      </p:sp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601132"/>
              </p:ext>
            </p:extLst>
          </p:nvPr>
        </p:nvGraphicFramePr>
        <p:xfrm>
          <a:off x="1864003" y="1161355"/>
          <a:ext cx="5543550" cy="25146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00125">
                  <a:extLst>
                    <a:ext uri="{9D8B030D-6E8A-4147-A177-3AD203B41FA5}">
                      <a16:colId xmlns:a16="http://schemas.microsoft.com/office/drawing/2014/main" val="3798059783"/>
                    </a:ext>
                  </a:extLst>
                </a:gridCol>
                <a:gridCol w="2314575">
                  <a:extLst>
                    <a:ext uri="{9D8B030D-6E8A-4147-A177-3AD203B41FA5}">
                      <a16:colId xmlns:a16="http://schemas.microsoft.com/office/drawing/2014/main" val="367771911"/>
                    </a:ext>
                  </a:extLst>
                </a:gridCol>
                <a:gridCol w="1114425">
                  <a:extLst>
                    <a:ext uri="{9D8B030D-6E8A-4147-A177-3AD203B41FA5}">
                      <a16:colId xmlns:a16="http://schemas.microsoft.com/office/drawing/2014/main" val="3992027002"/>
                    </a:ext>
                  </a:extLst>
                </a:gridCol>
                <a:gridCol w="1114425">
                  <a:extLst>
                    <a:ext uri="{9D8B030D-6E8A-4147-A177-3AD203B41FA5}">
                      <a16:colId xmlns:a16="http://schemas.microsoft.com/office/drawing/2014/main" val="329898118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Identificação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Nome da Tarefa</a:t>
                      </a:r>
                      <a:endParaRPr lang="pt-BR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Início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Término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22253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A1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Gerenciar TCC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22/02/16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Dom 20/11/16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397622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A2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Definir Product Backlog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29/02/16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Sex 15/04/16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32515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A3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Desenvolver Sprint 0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Ter 05/04/16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18/04/16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778311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A4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Desenvolver Sprint 1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Ter 19/04/16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02/05/16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70244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A5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Desenvolver Sprint 2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Ter 03/05/16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16/05/16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44728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Desenvolver Sprint 3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Ter 17/05/16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30/05/16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1198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A7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Desenvolver Sprint 4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Ter 31/05/16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13/06/16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90816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A8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Desenvolver Sprint 5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Ter 14/06/16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27/06/16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01633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A9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Desenvolver Sprint 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Ter 28/06/16</a:t>
                      </a:r>
                      <a:endParaRPr lang="pt-BR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11/07/16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604490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A10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Desenvolver Sprint 7</a:t>
                      </a:r>
                      <a:endParaRPr lang="pt-BR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Ter 12/07/16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25/07/16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09035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A11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Desenvolver Sprint 8</a:t>
                      </a:r>
                      <a:endParaRPr lang="pt-BR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Ter 26/07/16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08/08/16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67526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A12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Avaliar e Validar o Trabalho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08/08/16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Sex 19/08/16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318276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A13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Preparar Defesa do TCC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14/11/16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Dom 20/11/16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9613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A14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Escrever monografia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>
                          <a:effectLst/>
                        </a:rPr>
                        <a:t>Seg 08/08/16</a:t>
                      </a:r>
                      <a:endParaRPr lang="pt-BR" sz="12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Dom 30/10/16</a:t>
                      </a:r>
                      <a:endParaRPr lang="pt-BR" sz="12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6789291"/>
                  </a:ext>
                </a:extLst>
              </a:tr>
            </a:tbl>
          </a:graphicData>
        </a:graphic>
      </p:graphicFrame>
      <p:sp>
        <p:nvSpPr>
          <p:cNvPr id="6" name="Shape 515"/>
          <p:cNvSpPr txBox="1">
            <a:spLocks noGrp="1"/>
          </p:cNvSpPr>
          <p:nvPr>
            <p:ph type="body" idx="4294967295"/>
          </p:nvPr>
        </p:nvSpPr>
        <p:spPr>
          <a:xfrm>
            <a:off x="127557" y="518056"/>
            <a:ext cx="9016443" cy="6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sym typeface="Raleway"/>
              </a:rPr>
              <a:t>Cronograma</a:t>
            </a:r>
          </a:p>
        </p:txBody>
      </p:sp>
      <p:sp>
        <p:nvSpPr>
          <p:cNvPr id="7" name="Retângulo 6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90844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22</a:t>
            </a:fld>
            <a:endParaRPr lang="en" dirty="0"/>
          </a:p>
        </p:txBody>
      </p:sp>
      <p:sp>
        <p:nvSpPr>
          <p:cNvPr id="6" name="Shape 515"/>
          <p:cNvSpPr txBox="1">
            <a:spLocks noGrp="1"/>
          </p:cNvSpPr>
          <p:nvPr>
            <p:ph type="body" idx="4294967295"/>
          </p:nvPr>
        </p:nvSpPr>
        <p:spPr>
          <a:xfrm>
            <a:off x="74426" y="2208254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Dúvidas?</a:t>
            </a:r>
          </a:p>
        </p:txBody>
      </p:sp>
      <p:sp>
        <p:nvSpPr>
          <p:cNvPr id="7" name="Retângulo 6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447485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6" y="1268146"/>
            <a:ext cx="9016443" cy="387535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just">
              <a:buClr>
                <a:srgbClr val="000000"/>
              </a:buClr>
              <a:buSzPct val="61111"/>
            </a:pPr>
            <a:r>
              <a:rPr lang="pt-BR" sz="1800" dirty="0">
                <a:solidFill>
                  <a:schemeClr val="tx1"/>
                </a:solidFill>
                <a:latin typeface="Raleway" panose="020B0604020202020204" charset="0"/>
              </a:rPr>
              <a:t>- Em uma universidade, estudantes buscam meios de melhorarem seus conhecimentos;</a:t>
            </a:r>
          </a:p>
          <a:p>
            <a:pPr algn="just">
              <a:buClr>
                <a:srgbClr val="000000"/>
              </a:buClr>
              <a:buSzPct val="61111"/>
            </a:pPr>
            <a:endParaRPr lang="pt-BR" sz="1800" dirty="0">
              <a:solidFill>
                <a:schemeClr val="tx1"/>
              </a:solidFill>
              <a:latin typeface="Raleway" panose="020B0604020202020204" charset="0"/>
            </a:endParaRPr>
          </a:p>
          <a:p>
            <a:pPr algn="just">
              <a:buClr>
                <a:srgbClr val="000000"/>
              </a:buClr>
              <a:buSzPct val="61111"/>
            </a:pPr>
            <a:r>
              <a:rPr lang="pt-BR" sz="1800" dirty="0">
                <a:solidFill>
                  <a:schemeClr val="tx1"/>
                </a:solidFill>
                <a:latin typeface="Raleway" panose="020B0604020202020204" charset="0"/>
              </a:rPr>
              <a:t>- Buscam aumentar a nota ou apenas querem se aprofundar em temas de seu interesse;</a:t>
            </a:r>
          </a:p>
          <a:p>
            <a:pPr algn="just">
              <a:buClr>
                <a:srgbClr val="000000"/>
              </a:buClr>
              <a:buSzPct val="61111"/>
            </a:pPr>
            <a:endParaRPr lang="pt-BR" sz="1800" dirty="0">
              <a:solidFill>
                <a:schemeClr val="tx1"/>
              </a:solidFill>
              <a:latin typeface="Raleway" panose="020B0604020202020204" charset="0"/>
            </a:endParaRPr>
          </a:p>
          <a:p>
            <a:pPr algn="just">
              <a:buClr>
                <a:srgbClr val="000000"/>
              </a:buClr>
              <a:buSzPct val="61111"/>
            </a:pPr>
            <a:r>
              <a:rPr lang="pt-BR" sz="1800" dirty="0">
                <a:solidFill>
                  <a:schemeClr val="tx1"/>
                </a:solidFill>
                <a:latin typeface="Raleway" panose="020B0604020202020204" charset="0"/>
              </a:rPr>
              <a:t>- Recorrem a instrutores, que podem ser outros estudantes ou professores;</a:t>
            </a:r>
          </a:p>
          <a:p>
            <a:pPr algn="just">
              <a:buClr>
                <a:srgbClr val="000000"/>
              </a:buClr>
              <a:buSzPct val="61111"/>
            </a:pPr>
            <a:endParaRPr lang="pt-BR" sz="1800" dirty="0">
              <a:solidFill>
                <a:schemeClr val="tx1"/>
              </a:solidFill>
              <a:latin typeface="Raleway" panose="020B0604020202020204" charset="0"/>
            </a:endParaRPr>
          </a:p>
          <a:p>
            <a:pPr algn="just">
              <a:buClr>
                <a:srgbClr val="000000"/>
              </a:buClr>
              <a:buSzPct val="61111"/>
            </a:pPr>
            <a:r>
              <a:rPr lang="pt-BR" sz="1800" dirty="0">
                <a:solidFill>
                  <a:schemeClr val="tx1"/>
                </a:solidFill>
                <a:latin typeface="Raleway" panose="020B0604020202020204" charset="0"/>
              </a:rPr>
              <a:t>- Também consultam livros e a Internet para melhorarem seus conhecimentos;</a:t>
            </a:r>
          </a:p>
          <a:p>
            <a:pPr lvl="0" algn="just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endParaRPr lang="en" dirty="0">
              <a:solidFill>
                <a:schemeClr val="tx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5" name="Shape 515"/>
          <p:cNvSpPr txBox="1">
            <a:spLocks noGrp="1"/>
          </p:cNvSpPr>
          <p:nvPr>
            <p:ph type="body" idx="4294967295"/>
          </p:nvPr>
        </p:nvSpPr>
        <p:spPr>
          <a:xfrm>
            <a:off x="127557" y="634073"/>
            <a:ext cx="2709085" cy="55777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Introdução</a:t>
            </a:r>
          </a:p>
        </p:txBody>
      </p:sp>
      <p:sp>
        <p:nvSpPr>
          <p:cNvPr id="7" name="Retângulo 6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863960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>
            <a:spLocks noGrp="1"/>
          </p:cNvSpPr>
          <p:nvPr>
            <p:ph type="body" idx="4294967295"/>
          </p:nvPr>
        </p:nvSpPr>
        <p:spPr>
          <a:xfrm>
            <a:off x="74426" y="2208254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Objetivo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6" name="Retângulo 5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487085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6" y="1194727"/>
            <a:ext cx="9016443" cy="39487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just">
              <a:buClr>
                <a:srgbClr val="000000"/>
              </a:buClr>
              <a:buSzPct val="61111"/>
            </a:pPr>
            <a:r>
              <a:rPr lang="pt-BR" sz="1800" dirty="0">
                <a:solidFill>
                  <a:schemeClr val="tx1"/>
                </a:solidFill>
                <a:latin typeface="Raleway" panose="020B0604020202020204" charset="0"/>
              </a:rPr>
              <a:t>- Estudantes nem sempre sabem quem sabe o quê, ou onde procurar por ajuda em assuntos de seus interesses;</a:t>
            </a:r>
          </a:p>
          <a:p>
            <a:pPr algn="just">
              <a:buClr>
                <a:srgbClr val="000000"/>
              </a:buClr>
              <a:buSzPct val="61111"/>
            </a:pPr>
            <a:endParaRPr lang="pt-BR" sz="1800" dirty="0">
              <a:solidFill>
                <a:schemeClr val="tx1"/>
              </a:solidFill>
              <a:latin typeface="Raleway" panose="020B0604020202020204" charset="0"/>
            </a:endParaRPr>
          </a:p>
          <a:p>
            <a:pPr algn="just">
              <a:buClr>
                <a:srgbClr val="000000"/>
              </a:buClr>
              <a:buSzPct val="61111"/>
            </a:pPr>
            <a:r>
              <a:rPr lang="pt-BR" sz="1800" dirty="0">
                <a:solidFill>
                  <a:schemeClr val="tx1"/>
                </a:solidFill>
                <a:latin typeface="Raleway" panose="020B0604020202020204" charset="0"/>
              </a:rPr>
              <a:t>- Seus conhecimentos não são aumentados, dificultando o aumento de notas ou o aprofundamento em temas específicos;</a:t>
            </a:r>
          </a:p>
          <a:p>
            <a:pPr algn="just">
              <a:buClr>
                <a:srgbClr val="000000"/>
              </a:buClr>
              <a:buSzPct val="61111"/>
            </a:pPr>
            <a:endParaRPr lang="pt-BR" sz="1800" dirty="0">
              <a:solidFill>
                <a:schemeClr val="tx1"/>
              </a:solidFill>
              <a:latin typeface="Raleway" panose="020B0604020202020204" charset="0"/>
            </a:endParaRPr>
          </a:p>
          <a:p>
            <a:pPr algn="just">
              <a:buClr>
                <a:srgbClr val="000000"/>
              </a:buClr>
              <a:buSzPct val="61111"/>
            </a:pPr>
            <a:r>
              <a:rPr lang="pt-BR" sz="1800" dirty="0">
                <a:solidFill>
                  <a:schemeClr val="tx1"/>
                </a:solidFill>
                <a:latin typeface="Raleway" panose="020B0604020202020204" charset="0"/>
              </a:rPr>
              <a:t>- O objetivo é aumentar os conhecimentos dos estudantes.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5" name="Shape 515"/>
          <p:cNvSpPr txBox="1">
            <a:spLocks noGrp="1"/>
          </p:cNvSpPr>
          <p:nvPr>
            <p:ph type="body" idx="4294967295"/>
          </p:nvPr>
        </p:nvSpPr>
        <p:spPr>
          <a:xfrm>
            <a:off x="127557" y="634073"/>
            <a:ext cx="2709085" cy="55777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Objetivo</a:t>
            </a:r>
          </a:p>
        </p:txBody>
      </p:sp>
      <p:sp>
        <p:nvSpPr>
          <p:cNvPr id="7" name="Retângulo 6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075886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6" y="1688429"/>
            <a:ext cx="9016443" cy="34550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buClr>
                <a:srgbClr val="000000"/>
              </a:buClr>
              <a:buSzPct val="61111"/>
            </a:pPr>
            <a:endParaRPr lang="pt-BR" sz="1800" dirty="0">
              <a:solidFill>
                <a:schemeClr val="tx1"/>
              </a:solidFill>
              <a:latin typeface="Raleway" panose="020B0604020202020204" charset="0"/>
            </a:endParaRPr>
          </a:p>
        </p:txBody>
      </p:sp>
      <p:sp>
        <p:nvSpPr>
          <p:cNvPr id="515" name="Shape 515"/>
          <p:cNvSpPr txBox="1">
            <a:spLocks noGrp="1"/>
          </p:cNvSpPr>
          <p:nvPr>
            <p:ph type="body" idx="4294967295"/>
          </p:nvPr>
        </p:nvSpPr>
        <p:spPr>
          <a:xfrm>
            <a:off x="74426" y="2208254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Diagrama de Arquitetura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7" name="Retângulo 6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856413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820" y="874353"/>
            <a:ext cx="1210242" cy="3778645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109" y="343620"/>
            <a:ext cx="4765382" cy="479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308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>
            <a:spLocks noGrp="1"/>
          </p:cNvSpPr>
          <p:nvPr>
            <p:ph type="body" idx="4294967295"/>
          </p:nvPr>
        </p:nvSpPr>
        <p:spPr>
          <a:xfrm>
            <a:off x="74426" y="2208254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rPr>
              <a:t>Plano de Avaliação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 dirty="0">
                <a:solidFill>
                  <a:schemeClr val="tx1"/>
                </a:solidFill>
              </a:rPr>
              <a:t>Perfil do Avalidador</a:t>
            </a:r>
            <a:endParaRPr lang="en" sz="1800" dirty="0">
              <a:solidFill>
                <a:schemeClr val="tx1"/>
              </a:solidFill>
              <a:sym typeface="Raleway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Retângulo 4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241705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/>
        </p:nvSpPr>
        <p:spPr>
          <a:xfrm>
            <a:off x="74426" y="1301517"/>
            <a:ext cx="9016443" cy="344833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Professor da Pontifícia Universidade Católica de Campinas;</a:t>
            </a:r>
          </a:p>
          <a:p>
            <a:pPr algn="just"/>
            <a:endParaRPr lang="pt-BR" sz="1800" dirty="0">
              <a:latin typeface="Raleway" panose="020B0604020202020204" charset="0"/>
            </a:endParaRPr>
          </a:p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Graduação em Ciência da Computação, mestrado e doutorado em Engenharia Elétrica; </a:t>
            </a:r>
          </a:p>
          <a:p>
            <a:pPr marL="285750" indent="-285750" algn="just">
              <a:buFontTx/>
              <a:buChar char="-"/>
            </a:pPr>
            <a:endParaRPr lang="pt-BR" sz="1800" dirty="0">
              <a:latin typeface="Raleway" panose="020B0604020202020204" charset="0"/>
            </a:endParaRPr>
          </a:p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Tem experiência nas áreas de Ciência e Engenharia da Computação, com ênfase em Sistemas Inteligentes;</a:t>
            </a:r>
          </a:p>
          <a:p>
            <a:pPr marL="285750" indent="-285750" algn="just">
              <a:buFontTx/>
              <a:buChar char="-"/>
            </a:pPr>
            <a:endParaRPr lang="pt-BR" sz="1800" dirty="0">
              <a:latin typeface="Raleway" panose="020B0604020202020204" charset="0"/>
            </a:endParaRPr>
          </a:p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Já realizou trabalhos na área de aprendizagem colaborativa;</a:t>
            </a:r>
          </a:p>
          <a:p>
            <a:pPr marL="285750" indent="-285750" algn="just">
              <a:buFontTx/>
              <a:buChar char="-"/>
            </a:pPr>
            <a:endParaRPr lang="pt-BR" sz="1800" dirty="0">
              <a:latin typeface="Raleway" panose="020B0604020202020204" charset="0"/>
            </a:endParaRPr>
          </a:p>
          <a:p>
            <a:pPr marL="285750" indent="-285750" algn="just">
              <a:buFontTx/>
              <a:buChar char="-"/>
            </a:pPr>
            <a:r>
              <a:rPr lang="pt-BR" sz="1800" dirty="0">
                <a:latin typeface="Raleway" panose="020B0604020202020204" charset="0"/>
              </a:rPr>
              <a:t>A avaliação será realizada no dia 8 de agosto de 2016, na sala do avaliador, localizada no campus I da PUC-Campinas.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Shape 515"/>
          <p:cNvSpPr txBox="1">
            <a:spLocks noGrp="1"/>
          </p:cNvSpPr>
          <p:nvPr>
            <p:ph type="body" idx="4294967295"/>
          </p:nvPr>
        </p:nvSpPr>
        <p:spPr>
          <a:xfrm>
            <a:off x="127557" y="518056"/>
            <a:ext cx="9016443" cy="73510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sym typeface="Raleway"/>
              </a:rPr>
              <a:t>Plano de Avaliação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b="1" dirty="0">
                <a:solidFill>
                  <a:schemeClr val="tx1"/>
                </a:solidFill>
              </a:rPr>
              <a:t>Perfil do Avalidador</a:t>
            </a:r>
            <a:endParaRPr lang="en" sz="1400" b="1" dirty="0">
              <a:solidFill>
                <a:schemeClr val="tx1"/>
              </a:solidFill>
              <a:sym typeface="Raleway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1" y="0"/>
            <a:ext cx="9144000" cy="3245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hape 514"/>
          <p:cNvSpPr txBox="1"/>
          <p:nvPr/>
        </p:nvSpPr>
        <p:spPr>
          <a:xfrm>
            <a:off x="1" y="0"/>
            <a:ext cx="9143999" cy="324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buClr>
                <a:srgbClr val="000000"/>
              </a:buClr>
              <a:buSzPct val="61111"/>
            </a:pPr>
            <a:r>
              <a:rPr lang="pt-BR" sz="1200" dirty="0">
                <a:solidFill>
                  <a:schemeClr val="bg1"/>
                </a:solidFill>
              </a:rPr>
              <a:t>Pontifícia Universidade Católica de Campinas - Faculdade de Engenharia de Computação – Projeto Final A</a:t>
            </a:r>
            <a:endParaRPr lang="en" sz="1200" dirty="0">
              <a:solidFill>
                <a:schemeClr val="bg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291182162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290</TotalTime>
  <Words>1220</Words>
  <Application>Microsoft Office PowerPoint</Application>
  <PresentationFormat>Apresentação na tela (16:9)</PresentationFormat>
  <Paragraphs>210</Paragraphs>
  <Slides>22</Slides>
  <Notes>22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3" baseType="lpstr">
      <vt:lpstr>simple-light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André Nicoletti</cp:lastModifiedBy>
  <cp:revision>44</cp:revision>
  <dcterms:modified xsi:type="dcterms:W3CDTF">2016-06-13T11:47:25Z</dcterms:modified>
</cp:coreProperties>
</file>